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5" r:id="rId2"/>
    <p:sldId id="319" r:id="rId3"/>
    <p:sldId id="299" r:id="rId4"/>
    <p:sldId id="317" r:id="rId5"/>
    <p:sldId id="320" r:id="rId6"/>
    <p:sldId id="290" r:id="rId7"/>
    <p:sldId id="316" r:id="rId8"/>
    <p:sldId id="318" r:id="rId9"/>
    <p:sldId id="315" r:id="rId10"/>
    <p:sldId id="291" r:id="rId11"/>
    <p:sldId id="300" r:id="rId12"/>
    <p:sldId id="294" r:id="rId13"/>
    <p:sldId id="301" r:id="rId14"/>
    <p:sldId id="302" r:id="rId15"/>
    <p:sldId id="304" r:id="rId16"/>
    <p:sldId id="305" r:id="rId17"/>
    <p:sldId id="292" r:id="rId18"/>
    <p:sldId id="310" r:id="rId19"/>
    <p:sldId id="311" r:id="rId20"/>
    <p:sldId id="306" r:id="rId21"/>
    <p:sldId id="309" r:id="rId22"/>
    <p:sldId id="307" r:id="rId23"/>
    <p:sldId id="312" r:id="rId24"/>
    <p:sldId id="308" r:id="rId25"/>
    <p:sldId id="313" r:id="rId26"/>
    <p:sldId id="321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Euphemia" panose="020B0503040102020104" pitchFamily="34" charset="0"/>
      <p:regular r:id="rId32"/>
    </p:embeddedFont>
    <p:embeddedFont>
      <p:font typeface="210 맨발의청춘 B" panose="02020603020101020101" pitchFamily="18" charset="-127"/>
      <p:regular r:id="rId33"/>
    </p:embeddedFont>
    <p:embeddedFont>
      <p:font typeface="210 맨발의청춘 L" panose="02020603020101020101" pitchFamily="18" charset="-127"/>
      <p:regular r:id="rId34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581" autoAdjust="0"/>
  </p:normalViewPr>
  <p:slideViewPr>
    <p:cSldViewPr>
      <p:cViewPr varScale="1">
        <p:scale>
          <a:sx n="66" d="100"/>
          <a:sy n="66" d="100"/>
        </p:scale>
        <p:origin x="822" y="66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2017-12-05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게임을 한눈에 설명해줄 그림</a:t>
            </a:r>
            <a:endParaRPr lang="en-US" altLang="ko-KR" noProof="0" dirty="0"/>
          </a:p>
          <a:p>
            <a:r>
              <a:rPr lang="ko-KR" altLang="en-US" noProof="0" dirty="0"/>
              <a:t>동물과 사람이 싸우는 그림</a:t>
            </a:r>
            <a:r>
              <a:rPr lang="en-US" altLang="ko-KR" noProof="0" dirty="0"/>
              <a:t>(?)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단위 기입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오브젝트의 존재이유</a:t>
            </a:r>
            <a:endParaRPr lang="en-US" altLang="ko-KR" noProof="0" dirty="0"/>
          </a:p>
          <a:p>
            <a:endParaRPr lang="en-US" altLang="ko-KR" noProof="0" dirty="0"/>
          </a:p>
          <a:p>
            <a:r>
              <a:rPr lang="ko-KR" altLang="en-US" noProof="0" dirty="0"/>
              <a:t>플레이어의 입장에서 설명</a:t>
            </a:r>
            <a:endParaRPr lang="en-US" altLang="ko-KR" noProof="0" dirty="0"/>
          </a:p>
          <a:p>
            <a:r>
              <a:rPr lang="ko-KR" altLang="en-US" noProof="0" dirty="0"/>
              <a:t>얻을 수 있는 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450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536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조준</a:t>
            </a:r>
            <a:r>
              <a:rPr lang="en-US" altLang="ko-KR" dirty="0"/>
              <a:t>, </a:t>
            </a:r>
            <a:r>
              <a:rPr lang="ko-KR" altLang="en-US" dirty="0"/>
              <a:t>사격</a:t>
            </a:r>
            <a:r>
              <a:rPr lang="en-US" altLang="ko-KR" dirty="0"/>
              <a:t>, </a:t>
            </a:r>
            <a:r>
              <a:rPr lang="ko-KR" altLang="en-US" dirty="0"/>
              <a:t>뛰기</a:t>
            </a:r>
            <a:r>
              <a:rPr lang="en-US" altLang="ko-KR" dirty="0"/>
              <a:t>,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앉기</a:t>
            </a:r>
            <a:r>
              <a:rPr lang="en-US" altLang="ko-KR" dirty="0"/>
              <a:t>,</a:t>
            </a:r>
            <a:r>
              <a:rPr lang="ko-KR" altLang="en-US" dirty="0"/>
              <a:t>점프</a:t>
            </a:r>
            <a:r>
              <a:rPr lang="en-US" altLang="ko-KR" dirty="0"/>
              <a:t>,</a:t>
            </a:r>
            <a:r>
              <a:rPr lang="ko-KR" altLang="en-US" dirty="0"/>
              <a:t>배고파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16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개발 도구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Photon Server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스케일 </a:t>
            </a:r>
            <a:r>
              <a:rPr lang="en-US" altLang="ko-KR" noProof="0" dirty="0"/>
              <a:t>-&gt; </a:t>
            </a:r>
            <a:r>
              <a:rPr lang="ko-KR" altLang="en-US" noProof="0" dirty="0"/>
              <a:t>캐릭터의 영역을 의미한다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EFE8209A-A4D2-4C04-A5B1-04321EF5AD9B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A2AEB39-0805-41A2-BBD8-647580F2D7FB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6C36BC35-8513-4F02-96BF-2F129C2D5E36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8544213-E167-435A-A573-71C9F0930021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04A8507-5A80-4F0A-9F04-47007E708D92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C6EC088-61DC-4A4C-A735-CC99925A0671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9999BF8D-0F63-4FDE-A577-92750A1B8B6A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2CEF654-86B1-42F5-B71F-45AF076837C9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894F3FF-91AA-48F0-AA04-5EA42BA762A7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41530416-5C45-4731-99F2-048FDBC55BB8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0232200F-74D4-4116-A878-541954BDF0AE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369694-0C97-4929-A059-EE3841775F20}" type="datetime1">
              <a:rPr lang="ko-KR" altLang="en-US" smtClean="0"/>
              <a:pPr/>
              <a:t>2017-12-05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FE9BF311-B92B-4330-A1AF-3A996E7479A2}" type="datetime1">
              <a:rPr lang="ko-KR" altLang="en-US" smtClean="0"/>
              <a:pPr algn="r"/>
              <a:t>2017-12-05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&amp;ehk=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&amp;ehk=sS1HLOFcB7I0I24FOAtNvQ&amp;r=0&amp;pid=OfficeInsert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8EDD36-0440-4CD9-A68A-2EB88BFF6771}"/>
              </a:ext>
            </a:extLst>
          </p:cNvPr>
          <p:cNvSpPr/>
          <p:nvPr/>
        </p:nvSpPr>
        <p:spPr>
          <a:xfrm>
            <a:off x="263352" y="4941168"/>
            <a:ext cx="2042160" cy="1764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F3B5D6-54F0-4887-82C1-F4543D106FF1}"/>
              </a:ext>
            </a:extLst>
          </p:cNvPr>
          <p:cNvCxnSpPr>
            <a:cxnSpLocks/>
          </p:cNvCxnSpPr>
          <p:nvPr/>
        </p:nvCxnSpPr>
        <p:spPr>
          <a:xfrm>
            <a:off x="263352" y="5449951"/>
            <a:ext cx="2042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허기와 갈증 게이지가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두가지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(y):1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 descr="사람, 남자, 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4" y="2924146"/>
            <a:ext cx="1619476" cy="28960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dirty="0">
                <a:solidFill>
                  <a:srgbClr val="FFC000"/>
                </a:solidFill>
              </a:rPr>
              <a:t>오브젝트와 지형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</p:txBody>
      </p:sp>
      <p:pic>
        <p:nvPicPr>
          <p:cNvPr id="4" name="그림 3" descr="지도, 텍스트, 와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40768"/>
            <a:ext cx="4782845" cy="453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상호작용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10011464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포식자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피식자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사냥을 통해 음식 아이템 습득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수생식물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육상식물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 아이템 습득 가능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흐르는 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고인 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 아이템 습득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AC079-1220-4A6C-9DC7-D4BD731DA6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6360" y="3645024"/>
            <a:ext cx="2681179" cy="28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적대적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식인종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,…)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적군이 설치한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취식을 하여 허기를 채울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무기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맵 의 곳곳에 숨겨져 있으며 강력한 무기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 아이템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파밍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을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7056523" y="5753005"/>
            <a:ext cx="2880320" cy="3693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DA188A-D5C2-40FC-8F6C-38952EA67AFE}"/>
              </a:ext>
            </a:extLst>
          </p:cNvPr>
          <p:cNvSpPr/>
          <p:nvPr/>
        </p:nvSpPr>
        <p:spPr>
          <a:xfrm>
            <a:off x="2279575" y="4437112"/>
            <a:ext cx="2304257" cy="1584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지도 표기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동물 오브젝트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단축키 아이템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허기 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61E13B-0492-48BB-8E3A-C427E0CD3B18}"/>
              </a:ext>
            </a:extLst>
          </p:cNvPr>
          <p:cNvSpPr/>
          <p:nvPr/>
        </p:nvSpPr>
        <p:spPr>
          <a:xfrm>
            <a:off x="3304508" y="196546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D5C003D-0D06-4760-824A-2BCD047C6A19}"/>
              </a:ext>
            </a:extLst>
          </p:cNvPr>
          <p:cNvSpPr/>
          <p:nvPr/>
        </p:nvSpPr>
        <p:spPr>
          <a:xfrm>
            <a:off x="6053886" y="3424759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2B687A-C0A4-4E22-974D-3B671D7D4340}"/>
              </a:ext>
            </a:extLst>
          </p:cNvPr>
          <p:cNvSpPr/>
          <p:nvPr/>
        </p:nvSpPr>
        <p:spPr>
          <a:xfrm>
            <a:off x="5909869" y="5354653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87DADB-6F26-4DE8-8F45-5A9AEFE6FE51}"/>
              </a:ext>
            </a:extLst>
          </p:cNvPr>
          <p:cNvSpPr/>
          <p:nvPr/>
        </p:nvSpPr>
        <p:spPr>
          <a:xfrm>
            <a:off x="9120336" y="5598387"/>
            <a:ext cx="372259" cy="369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31566" y="2692227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87888" y="2459774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381869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87888" y="3671306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19AB8678-D79F-4527-BF6D-948FCFB4185A}"/>
              </a:ext>
            </a:extLst>
          </p:cNvPr>
          <p:cNvSpPr/>
          <p:nvPr/>
        </p:nvSpPr>
        <p:spPr>
          <a:xfrm>
            <a:off x="5066060" y="4862588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갈증이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12E229-F0C7-4BE9-BA24-5F6E37323823}"/>
              </a:ext>
            </a:extLst>
          </p:cNvPr>
          <p:cNvSpPr/>
          <p:nvPr/>
        </p:nvSpPr>
        <p:spPr>
          <a:xfrm>
            <a:off x="3031566" y="5009974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수원</a:t>
            </a:r>
            <a:r>
              <a:rPr lang="en-US" altLang="ko-KR" dirty="0"/>
              <a:t>, </a:t>
            </a:r>
            <a:r>
              <a:rPr lang="ko-KR" altLang="en-US" dirty="0"/>
              <a:t>채집 활동</a:t>
            </a:r>
            <a:endParaRPr lang="en-US" altLang="ko-KR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615742" y="2944387"/>
            <a:ext cx="472146" cy="850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615742" y="4155919"/>
            <a:ext cx="47214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4580FB49-5D8C-41FE-9D7E-47953D9DAF4E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4615742" y="5347201"/>
            <a:ext cx="45031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23654" y="2015762"/>
            <a:ext cx="3568490" cy="928625"/>
            <a:chOff x="3360872" y="1989480"/>
            <a:chExt cx="3568490" cy="92862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60872" y="2665945"/>
              <a:ext cx="3568490" cy="252160"/>
            </a:xfrm>
            <a:prstGeom prst="curvedConnector4">
              <a:avLst>
                <a:gd name="adj1" fmla="val -6406"/>
                <a:gd name="adj2" fmla="val 28284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378119" y="1989480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200018"/>
            <a:ext cx="3568490" cy="955901"/>
            <a:chOff x="3293905" y="3173736"/>
            <a:chExt cx="3568490" cy="955901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3792410"/>
              <a:ext cx="3568490" cy="337227"/>
            </a:xfrm>
            <a:prstGeom prst="curvedConnector4">
              <a:avLst>
                <a:gd name="adj1" fmla="val -6406"/>
                <a:gd name="adj2" fmla="val 2114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308455" y="317373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8F7BED-9E58-4BF2-93A3-B7444D56AF21}"/>
              </a:ext>
            </a:extLst>
          </p:cNvPr>
          <p:cNvGrpSpPr/>
          <p:nvPr/>
        </p:nvGrpSpPr>
        <p:grpSpPr>
          <a:xfrm>
            <a:off x="3823654" y="4390675"/>
            <a:ext cx="3546662" cy="956526"/>
            <a:chOff x="3304818" y="4364393"/>
            <a:chExt cx="3546662" cy="956526"/>
          </a:xfrm>
        </p:grpSpPr>
        <p:cxnSp>
          <p:nvCxnSpPr>
            <p:cNvPr id="40" name="연결선: 구부러짐 39">
              <a:extLst>
                <a:ext uri="{FF2B5EF4-FFF2-40B4-BE49-F238E27FC236}">
                  <a16:creationId xmlns:a16="http://schemas.microsoft.com/office/drawing/2014/main" id="{C7A0BF5D-461A-430B-B03C-0DF62B016B96}"/>
                </a:ext>
              </a:extLst>
            </p:cNvPr>
            <p:cNvCxnSpPr>
              <a:cxnSpLocks/>
              <a:stCxn id="18" idx="3"/>
              <a:endCxn id="19" idx="0"/>
            </p:cNvCxnSpPr>
            <p:nvPr/>
          </p:nvCxnSpPr>
          <p:spPr>
            <a:xfrm flipH="1" flipV="1">
              <a:off x="3304818" y="4983692"/>
              <a:ext cx="3546662" cy="337227"/>
            </a:xfrm>
            <a:prstGeom prst="curvedConnector4">
              <a:avLst>
                <a:gd name="adj1" fmla="val -6445"/>
                <a:gd name="adj2" fmla="val 2114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순서도: 대체 처리 43">
              <a:extLst>
                <a:ext uri="{FF2B5EF4-FFF2-40B4-BE49-F238E27FC236}">
                  <a16:creationId xmlns:a16="http://schemas.microsoft.com/office/drawing/2014/main" id="{F83AA27D-265E-4712-885F-BF534936BB1E}"/>
                </a:ext>
              </a:extLst>
            </p:cNvPr>
            <p:cNvSpPr/>
            <p:nvPr/>
          </p:nvSpPr>
          <p:spPr>
            <a:xfrm>
              <a:off x="4288414" y="4364393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029454"/>
            <a:ext cx="841813" cy="11391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2189753" y="4155919"/>
            <a:ext cx="841813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D7AA8402-31FD-41B6-858E-AB086CD336CC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2189753" y="4168619"/>
            <a:ext cx="841813" cy="11785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392144" y="2944387"/>
            <a:ext cx="1008112" cy="119400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92144" y="4138389"/>
            <a:ext cx="1008112" cy="175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구부러짐 73">
            <a:extLst>
              <a:ext uri="{FF2B5EF4-FFF2-40B4-BE49-F238E27FC236}">
                <a16:creationId xmlns:a16="http://schemas.microsoft.com/office/drawing/2014/main" id="{C39840BF-D057-4E02-A1DD-040131D90262}"/>
              </a:ext>
            </a:extLst>
          </p:cNvPr>
          <p:cNvCxnSpPr>
            <a:stCxn id="18" idx="3"/>
            <a:endCxn id="68" idx="1"/>
          </p:cNvCxnSpPr>
          <p:nvPr/>
        </p:nvCxnSpPr>
        <p:spPr>
          <a:xfrm flipV="1">
            <a:off x="7370316" y="4138389"/>
            <a:ext cx="1029940" cy="12088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54414" y="2976348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322488" y="3862109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0" name="순서도: 대체 처리 79">
            <a:extLst>
              <a:ext uri="{FF2B5EF4-FFF2-40B4-BE49-F238E27FC236}">
                <a16:creationId xmlns:a16="http://schemas.microsoft.com/office/drawing/2014/main" id="{C55ECDBF-C722-4E28-9AD5-5AAF49A9EC28}"/>
              </a:ext>
            </a:extLst>
          </p:cNvPr>
          <p:cNvSpPr/>
          <p:nvPr/>
        </p:nvSpPr>
        <p:spPr>
          <a:xfrm>
            <a:off x="7470760" y="4540245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7BFD14-7FC4-4100-9D32-77091A309E78}"/>
              </a:ext>
            </a:extLst>
          </p:cNvPr>
          <p:cNvSpPr/>
          <p:nvPr/>
        </p:nvSpPr>
        <p:spPr>
          <a:xfrm>
            <a:off x="5231904" y="404664"/>
            <a:ext cx="6480720" cy="573946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B9D757-B4BF-41A6-B34A-3D9C261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D3585-9CC8-4890-B5A8-07ABE682C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A6D32-76E1-4673-9EA3-285C83A4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892" y="685800"/>
            <a:ext cx="2749332" cy="576753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연구 목적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Font typeface="+mj-lt"/>
              <a:buAutoNum type="arabicPeriod"/>
            </a:pP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0789590-DDE4-4E3F-9E67-D3E5D5090520}"/>
              </a:ext>
            </a:extLst>
          </p:cNvPr>
          <p:cNvSpPr txBox="1">
            <a:spLocks/>
          </p:cNvSpPr>
          <p:nvPr/>
        </p:nvSpPr>
        <p:spPr>
          <a:xfrm>
            <a:off x="8689224" y="713874"/>
            <a:ext cx="274933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344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7452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1945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251460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283464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게임플레이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조작 방법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  </a:t>
            </a:r>
            <a:r>
              <a:rPr lang="ko-KR" altLang="en-US" sz="2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endParaRPr lang="en-US" altLang="ko-KR" sz="2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클라이언트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일정 및    역할 분담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3DD339-4C46-406F-B82D-7F57CDE8A0A1}"/>
              </a:ext>
            </a:extLst>
          </p:cNvPr>
          <p:cNvSpPr/>
          <p:nvPr/>
        </p:nvSpPr>
        <p:spPr>
          <a:xfrm>
            <a:off x="0" y="-99392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생동감 있는 캐릭터의 움직임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)on/off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레이더 알람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총소리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스코어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컨텐츠 고안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16" y="1079573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C++, C#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등의 언어로 서버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Logic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개발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커스터마이징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 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연합국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추축국 병사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초식동물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00706" y="3645024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CCC21-FA81-4FA5-984D-066894E8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76BAB-1C27-4321-9D3C-F83341FDD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14">
            <a:extLst>
              <a:ext uri="{FF2B5EF4-FFF2-40B4-BE49-F238E27FC236}">
                <a16:creationId xmlns:a16="http://schemas.microsoft.com/office/drawing/2014/main" id="{365DA236-7469-420E-9FDD-96219401C7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670912"/>
              </p:ext>
            </p:extLst>
          </p:nvPr>
        </p:nvGraphicFramePr>
        <p:xfrm>
          <a:off x="839416" y="1118356"/>
          <a:ext cx="10830573" cy="5383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33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54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개발목록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쉐이더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UI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이펙트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맵</a:t>
                      </a:r>
                      <a:r>
                        <a:rPr lang="ko-KR" altLang="en-US" baseline="0" dirty="0" err="1">
                          <a:latin typeface="+mj-ea"/>
                          <a:ea typeface="+mj-ea"/>
                        </a:rPr>
                        <a:t>툴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3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애니메이션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83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네트워크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충돌체크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30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서버 동기화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1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AI </a:t>
                      </a: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및 </a:t>
                      </a:r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콘텐츠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914B5941-3F37-4C93-8DFE-187FB675B907}"/>
              </a:ext>
            </a:extLst>
          </p:cNvPr>
          <p:cNvSpPr/>
          <p:nvPr/>
        </p:nvSpPr>
        <p:spPr>
          <a:xfrm>
            <a:off x="3340071" y="3174965"/>
            <a:ext cx="4483081" cy="202073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8156D240-EC45-4860-8111-14550B84F3E5}"/>
              </a:ext>
            </a:extLst>
          </p:cNvPr>
          <p:cNvSpPr/>
          <p:nvPr/>
        </p:nvSpPr>
        <p:spPr>
          <a:xfrm>
            <a:off x="2222437" y="2670663"/>
            <a:ext cx="3152019" cy="156769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7D6363B4-61DF-4CC3-B78F-EE4BB0E01A37}"/>
              </a:ext>
            </a:extLst>
          </p:cNvPr>
          <p:cNvSpPr/>
          <p:nvPr/>
        </p:nvSpPr>
        <p:spPr>
          <a:xfrm>
            <a:off x="2221272" y="2874062"/>
            <a:ext cx="3153185" cy="13989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0D2D08B4-39A6-4D30-BB74-6C6D67EB0B72}"/>
              </a:ext>
            </a:extLst>
          </p:cNvPr>
          <p:cNvSpPr/>
          <p:nvPr/>
        </p:nvSpPr>
        <p:spPr>
          <a:xfrm>
            <a:off x="3340071" y="1927626"/>
            <a:ext cx="4393758" cy="2038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147E2305-A996-4073-A7AC-8B3899F5EA11}"/>
              </a:ext>
            </a:extLst>
          </p:cNvPr>
          <p:cNvSpPr/>
          <p:nvPr/>
        </p:nvSpPr>
        <p:spPr>
          <a:xfrm>
            <a:off x="2221272" y="4024565"/>
            <a:ext cx="3984353" cy="25110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28">
            <a:extLst>
              <a:ext uri="{FF2B5EF4-FFF2-40B4-BE49-F238E27FC236}">
                <a16:creationId xmlns:a16="http://schemas.microsoft.com/office/drawing/2014/main" id="{36DBB8AF-FB23-4D12-9174-1EDAFBFED799}"/>
              </a:ext>
            </a:extLst>
          </p:cNvPr>
          <p:cNvSpPr/>
          <p:nvPr/>
        </p:nvSpPr>
        <p:spPr>
          <a:xfrm>
            <a:off x="2231913" y="4609973"/>
            <a:ext cx="5485252" cy="28688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9">
            <a:extLst>
              <a:ext uri="{FF2B5EF4-FFF2-40B4-BE49-F238E27FC236}">
                <a16:creationId xmlns:a16="http://schemas.microsoft.com/office/drawing/2014/main" id="{F4B859FA-B9EA-4932-90E1-CF00FA17E322}"/>
              </a:ext>
            </a:extLst>
          </p:cNvPr>
          <p:cNvSpPr/>
          <p:nvPr/>
        </p:nvSpPr>
        <p:spPr>
          <a:xfrm>
            <a:off x="5688485" y="5202990"/>
            <a:ext cx="2169573" cy="12277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EA6497F-01F5-44E4-BF22-8FAC43CDF10F}"/>
              </a:ext>
            </a:extLst>
          </p:cNvPr>
          <p:cNvSpPr/>
          <p:nvPr/>
        </p:nvSpPr>
        <p:spPr>
          <a:xfrm>
            <a:off x="5688485" y="5587840"/>
            <a:ext cx="4483081" cy="2298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3E435ED-1227-42E4-873C-199FC378F697}"/>
              </a:ext>
            </a:extLst>
          </p:cNvPr>
          <p:cNvSpPr/>
          <p:nvPr/>
        </p:nvSpPr>
        <p:spPr>
          <a:xfrm>
            <a:off x="5726827" y="6073683"/>
            <a:ext cx="3152019" cy="156769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76516916-F2DB-471F-AB71-AE1C4A3E7F48}"/>
              </a:ext>
            </a:extLst>
          </p:cNvPr>
          <p:cNvSpPr/>
          <p:nvPr/>
        </p:nvSpPr>
        <p:spPr>
          <a:xfrm>
            <a:off x="7302837" y="6278571"/>
            <a:ext cx="3153185" cy="13989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4AAFE89D-1B2A-4378-8905-74FD6042CB60}"/>
              </a:ext>
            </a:extLst>
          </p:cNvPr>
          <p:cNvSpPr/>
          <p:nvPr/>
        </p:nvSpPr>
        <p:spPr>
          <a:xfrm>
            <a:off x="5693323" y="5376562"/>
            <a:ext cx="2164735" cy="136542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37">
            <a:extLst>
              <a:ext uri="{FF2B5EF4-FFF2-40B4-BE49-F238E27FC236}">
                <a16:creationId xmlns:a16="http://schemas.microsoft.com/office/drawing/2014/main" id="{94456454-ADA0-4054-A304-981A0406B76A}"/>
              </a:ext>
            </a:extLst>
          </p:cNvPr>
          <p:cNvSpPr/>
          <p:nvPr/>
        </p:nvSpPr>
        <p:spPr>
          <a:xfrm>
            <a:off x="6120820" y="1549456"/>
            <a:ext cx="3969248" cy="2298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38">
            <a:extLst>
              <a:ext uri="{FF2B5EF4-FFF2-40B4-BE49-F238E27FC236}">
                <a16:creationId xmlns:a16="http://schemas.microsoft.com/office/drawing/2014/main" id="{ECB712ED-E199-4CB4-938B-5DF2B7F4EA1B}"/>
              </a:ext>
            </a:extLst>
          </p:cNvPr>
          <p:cNvSpPr/>
          <p:nvPr/>
        </p:nvSpPr>
        <p:spPr>
          <a:xfrm>
            <a:off x="4836084" y="2287104"/>
            <a:ext cx="1668307" cy="21180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BEB18BF9-A210-41DD-8E98-8C558134A17C}"/>
              </a:ext>
            </a:extLst>
          </p:cNvPr>
          <p:cNvSpPr/>
          <p:nvPr/>
        </p:nvSpPr>
        <p:spPr>
          <a:xfrm>
            <a:off x="8106114" y="3541572"/>
            <a:ext cx="2377603" cy="22989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A3EA0B0-9CDF-410F-B393-9A90A0B83B58}"/>
              </a:ext>
            </a:extLst>
          </p:cNvPr>
          <p:cNvSpPr txBox="1">
            <a:spLocks/>
          </p:cNvSpPr>
          <p:nvPr/>
        </p:nvSpPr>
        <p:spPr>
          <a:xfrm>
            <a:off x="-722993" y="-67824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52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6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5B44FC7-E97C-4776-B001-5CF9B2889588}"/>
              </a:ext>
            </a:extLst>
          </p:cNvPr>
          <p:cNvGrpSpPr/>
          <p:nvPr/>
        </p:nvGrpSpPr>
        <p:grpSpPr>
          <a:xfrm>
            <a:off x="7858058" y="584042"/>
            <a:ext cx="3811931" cy="428079"/>
            <a:chOff x="6600056" y="1457371"/>
            <a:chExt cx="3811931" cy="4280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2517C4-A997-4C59-B0EF-EF2B0E035C00}"/>
                </a:ext>
              </a:extLst>
            </p:cNvPr>
            <p:cNvSpPr/>
            <p:nvPr/>
          </p:nvSpPr>
          <p:spPr>
            <a:xfrm>
              <a:off x="6600056" y="1516118"/>
              <a:ext cx="33730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박병근</a:t>
              </a:r>
              <a:r>
                <a:rPr lang="en-US" altLang="ko-KR" dirty="0"/>
                <a:t>           </a:t>
              </a:r>
              <a:r>
                <a:rPr lang="ko-KR" altLang="en-US" dirty="0" err="1"/>
                <a:t>나경종</a:t>
              </a:r>
              <a:r>
                <a:rPr lang="en-US" altLang="ko-KR" dirty="0"/>
                <a:t>          </a:t>
              </a:r>
              <a:r>
                <a:rPr lang="ko-KR" altLang="en-US" dirty="0" err="1"/>
                <a:t>강래민</a:t>
              </a:r>
              <a:endParaRPr lang="ko-KR" altLang="en-US" dirty="0"/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CC62716A-F4F9-4FD2-AE20-26FBA71AAD5B}"/>
                </a:ext>
              </a:extLst>
            </p:cNvPr>
            <p:cNvSpPr/>
            <p:nvPr/>
          </p:nvSpPr>
          <p:spPr>
            <a:xfrm>
              <a:off x="7326897" y="1457371"/>
              <a:ext cx="605307" cy="412124"/>
            </a:xfrm>
            <a:prstGeom prst="flowChartAlternate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7">
              <a:extLst>
                <a:ext uri="{FF2B5EF4-FFF2-40B4-BE49-F238E27FC236}">
                  <a16:creationId xmlns:a16="http://schemas.microsoft.com/office/drawing/2014/main" id="{23B7AEF8-068F-464F-BBA4-76729CD8422A}"/>
                </a:ext>
              </a:extLst>
            </p:cNvPr>
            <p:cNvSpPr/>
            <p:nvPr/>
          </p:nvSpPr>
          <p:spPr>
            <a:xfrm>
              <a:off x="8659045" y="1457371"/>
              <a:ext cx="566670" cy="41212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id="{2B662F5F-2B98-4983-B9D8-71EE4EDDF7F3}"/>
                </a:ext>
              </a:extLst>
            </p:cNvPr>
            <p:cNvSpPr/>
            <p:nvPr/>
          </p:nvSpPr>
          <p:spPr>
            <a:xfrm>
              <a:off x="9845317" y="1457371"/>
              <a:ext cx="566670" cy="41212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174C-EBA2-4C60-87FA-5BA49E5A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57B6-2BD4-4332-96BB-A4EB99B5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활용을 통한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 엔진과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Server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이용한 서버 구현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60070" indent="-514350">
              <a:buFont typeface="+mj-lt"/>
              <a:buAutoNum type="romanU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활용한 생존 서바이벌 게임 제작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93DA2-F3D0-427E-B715-2D34C7E3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중점 연구 분야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DA5E9AF-B53E-496C-9E4A-E6F77C2C8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952304"/>
              </p:ext>
            </p:extLst>
          </p:nvPr>
        </p:nvGraphicFramePr>
        <p:xfrm>
          <a:off x="2279576" y="2132856"/>
          <a:ext cx="7106894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박병근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AI,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맵툴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  <a:r>
                        <a:rPr lang="en-US" altLang="ko-KR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나경종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r>
                        <a:rPr lang="en-US" altLang="ko-KR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강래민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 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0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Server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월드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게임진행의 핵심적인 요소 </a:t>
            </a:r>
            <a:r>
              <a:rPr lang="ko-KR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endParaRPr lang="en-US" altLang="ko-KR" sz="2000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플레이어의 이동을 이끌어 내는 요소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플레이어는 일정시간마다 허기가 소모가 되며 움직일수록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채우지 않을 시 </a:t>
            </a:r>
            <a:r>
              <a:rPr lang="ko-KR" altLang="en-US" sz="2000" dirty="0">
                <a:solidFill>
                  <a:schemeClr val="accent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아사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동물 오브젝트를 사냥 함으로써 얻는 아이템으로 허기 회복가능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오브젝트를 배치 함으로써 </a:t>
            </a:r>
            <a:r>
              <a:rPr lang="ko-KR" altLang="en-US" sz="2000" dirty="0">
                <a:solidFill>
                  <a:schemeClr val="tx1">
                    <a:lumMod val="20000"/>
                    <a:lumOff val="8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동선과 전장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유도한다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2197</TotalTime>
  <Words>794</Words>
  <Application>Microsoft Office PowerPoint</Application>
  <PresentationFormat>와이드스크린</PresentationFormat>
  <Paragraphs>257</Paragraphs>
  <Slides>26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</vt:lpstr>
      <vt:lpstr>Wingdings</vt:lpstr>
      <vt:lpstr>맑은 고딕</vt:lpstr>
      <vt:lpstr>Euphemia</vt:lpstr>
      <vt:lpstr>210 맨발의청춘 B</vt:lpstr>
      <vt:lpstr>210 맨발의청춘 L</vt:lpstr>
      <vt:lpstr>맑은 고딕</vt:lpstr>
      <vt:lpstr>줄무늬 디자인 파란색 16 x 9</vt:lpstr>
      <vt:lpstr>Man in the Wild</vt:lpstr>
      <vt:lpstr>목차</vt:lpstr>
      <vt:lpstr>게임 소개</vt:lpstr>
      <vt:lpstr>연구 목적</vt:lpstr>
      <vt:lpstr>중점 연구 분야</vt:lpstr>
      <vt:lpstr>게임 소개</vt:lpstr>
      <vt:lpstr>개발 환경</vt:lpstr>
      <vt:lpstr>게임 특징</vt:lpstr>
      <vt:lpstr>게임 특징</vt:lpstr>
      <vt:lpstr>게임 배경</vt:lpstr>
      <vt:lpstr>플레이어</vt:lpstr>
      <vt:lpstr>맵</vt:lpstr>
      <vt:lpstr>상호작용 오브젝트</vt:lpstr>
      <vt:lpstr>적대적 오브젝트</vt:lpstr>
      <vt:lpstr>아이템</vt:lpstr>
      <vt:lpstr>게임 플레이</vt:lpstr>
      <vt:lpstr>예상 게임플레이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병근</cp:lastModifiedBy>
  <cp:revision>93</cp:revision>
  <dcterms:created xsi:type="dcterms:W3CDTF">2017-11-22T07:27:05Z</dcterms:created>
  <dcterms:modified xsi:type="dcterms:W3CDTF">2017-12-05T07:28:00Z</dcterms:modified>
</cp:coreProperties>
</file>